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7" r:id="rId1"/>
  </p:sldMasterIdLst>
  <p:sldIdLst>
    <p:sldId id="256" r:id="rId2"/>
    <p:sldId id="295" r:id="rId3"/>
    <p:sldId id="296" r:id="rId4"/>
    <p:sldId id="298" r:id="rId5"/>
    <p:sldId id="299" r:id="rId6"/>
    <p:sldId id="300" r:id="rId7"/>
    <p:sldId id="301" r:id="rId8"/>
    <p:sldId id="302" r:id="rId9"/>
    <p:sldId id="303" r:id="rId10"/>
    <p:sldId id="304" r:id="rId11"/>
    <p:sldId id="306" r:id="rId12"/>
    <p:sldId id="308" r:id="rId13"/>
    <p:sldId id="307" r:id="rId14"/>
    <p:sldId id="293" r:id="rId15"/>
    <p:sldId id="309" r:id="rId16"/>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209D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953" autoAdjust="0"/>
    <p:restoredTop sz="94660"/>
  </p:normalViewPr>
  <p:slideViewPr>
    <p:cSldViewPr snapToGrid="0">
      <p:cViewPr varScale="1">
        <p:scale>
          <a:sx n="72" d="100"/>
          <a:sy n="72" d="100"/>
        </p:scale>
        <p:origin x="480" y="6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smtClean="0"/>
              <a:pPr/>
              <a:t>3/19/2022</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smtClean="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909231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831105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028149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smtClean="0"/>
              <a:pPr/>
              <a:t>3/19/2022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pPr/>
              <a:t>‹#›</a:t>
            </a:fld>
            <a:endParaRPr lang="en-US" dirty="0"/>
          </a:p>
        </p:txBody>
      </p:sp>
    </p:spTree>
    <p:extLst>
      <p:ext uri="{BB962C8B-B14F-4D97-AF65-F5344CB8AC3E}">
        <p14:creationId xmlns:p14="http://schemas.microsoft.com/office/powerpoint/2010/main" val="33209980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3/19/2022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581831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3/19/2022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053398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3/19/2022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862833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smtClean="0"/>
              <a:pPr/>
              <a:t>3/19/2022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289581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3/19/2022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861574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3/19/2022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316089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208757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659117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04996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126894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501400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pPr/>
              <a:t>3/19/2022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637698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090383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smtClean="0"/>
              <a:pPr/>
              <a:t>3/19/2022</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60790948"/>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785611" y="4095482"/>
            <a:ext cx="4546243" cy="646331"/>
          </a:xfrm>
          <a:prstGeom prst="rect">
            <a:avLst/>
          </a:prstGeom>
          <a:noFill/>
        </p:spPr>
        <p:txBody>
          <a:bodyPr wrap="square" rtlCol="0">
            <a:spAutoFit/>
          </a:bodyPr>
          <a:lstStyle/>
          <a:p>
            <a:r>
              <a:rPr lang="ur-PK" dirty="0" smtClean="0">
                <a:solidFill>
                  <a:schemeClr val="bg1"/>
                </a:solidFill>
              </a:rPr>
              <a:t>نگھت بی بی               </a:t>
            </a:r>
          </a:p>
          <a:p>
            <a:r>
              <a:rPr lang="ur-PK" dirty="0" smtClean="0">
                <a:solidFill>
                  <a:schemeClr val="bg1"/>
                </a:solidFill>
              </a:rPr>
              <a:t> سینئر سول جج (جوڈیشل)    </a:t>
            </a:r>
            <a:endParaRPr lang="en-US" dirty="0">
              <a:solidFill>
                <a:schemeClr val="bg1"/>
              </a:solidFill>
            </a:endParaRPr>
          </a:p>
        </p:txBody>
      </p:sp>
      <p:pic>
        <p:nvPicPr>
          <p:cNvPr id="9" name="Picture 2" descr="C:\Users\Shah\Desktop\islamic9_vwdwx_Pak101(dot)com.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3999906" cy="7150100"/>
          </a:xfrm>
          <a:prstGeom prst="rect">
            <a:avLst/>
          </a:prstGeom>
          <a:noFill/>
          <a:scene3d>
            <a:camera prst="orthographicFront"/>
            <a:lightRig rig="threePt" dir="t"/>
          </a:scene3d>
          <a:sp3d>
            <a:bevelB prst="angle"/>
          </a:sp3d>
          <a:extLst/>
        </p:spPr>
      </p:pic>
      <p:sp>
        <p:nvSpPr>
          <p:cNvPr id="2" name="TextBox 1"/>
          <p:cNvSpPr txBox="1"/>
          <p:nvPr/>
        </p:nvSpPr>
        <p:spPr>
          <a:xfrm>
            <a:off x="695458" y="4769958"/>
            <a:ext cx="5009881" cy="646330"/>
          </a:xfrm>
          <a:prstGeom prst="rect">
            <a:avLst/>
          </a:prstGeom>
          <a:noFill/>
        </p:spPr>
        <p:txBody>
          <a:bodyPr wrap="square" rtlCol="0">
            <a:spAutoFit/>
          </a:bodyPr>
          <a:lstStyle/>
          <a:p>
            <a:r>
              <a:rPr lang="en-US" dirty="0" smtClean="0">
                <a:solidFill>
                  <a:schemeClr val="bg1"/>
                </a:solidFill>
              </a:rPr>
              <a:t>NIGHAT BIBI, </a:t>
            </a:r>
          </a:p>
          <a:p>
            <a:r>
              <a:rPr lang="en-US" dirty="0" smtClean="0">
                <a:solidFill>
                  <a:schemeClr val="bg1"/>
                </a:solidFill>
              </a:rPr>
              <a:t>SENIOR CIVIL JUDGE (JUDICIAL), MANSEHRA </a:t>
            </a:r>
            <a:endParaRPr lang="en-US" dirty="0">
              <a:solidFill>
                <a:schemeClr val="bg1"/>
              </a:solidFill>
            </a:endParaRPr>
          </a:p>
        </p:txBody>
      </p:sp>
    </p:spTree>
    <p:extLst>
      <p:ext uri="{BB962C8B-B14F-4D97-AF65-F5344CB8AC3E}">
        <p14:creationId xmlns:p14="http://schemas.microsoft.com/office/powerpoint/2010/main" val="1791451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75656" y="609599"/>
            <a:ext cx="9812384" cy="5428343"/>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gn="ctr"/>
            <a:r>
              <a:rPr lang="en-US" sz="5400" b="1" dirty="0" smtClean="0">
                <a:solidFill>
                  <a:schemeClr val="tx1"/>
                </a:solidFill>
              </a:rPr>
              <a:t>EFFECTIVE SUPERVISION OF COURT STAFF</a:t>
            </a:r>
            <a:endParaRPr lang="en-US" sz="5400" b="1" dirty="0">
              <a:solidFill>
                <a:schemeClr val="tx1"/>
              </a:solidFill>
            </a:endParaRPr>
          </a:p>
        </p:txBody>
      </p:sp>
    </p:spTree>
    <p:extLst>
      <p:ext uri="{BB962C8B-B14F-4D97-AF65-F5344CB8AC3E}">
        <p14:creationId xmlns:p14="http://schemas.microsoft.com/office/powerpoint/2010/main" val="24113068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58334" y="853439"/>
            <a:ext cx="9701106" cy="5036457"/>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fontScale="90000"/>
          </a:bodyPr>
          <a:lstStyle/>
          <a:p>
            <a:pPr algn="l"/>
            <a:r>
              <a:rPr lang="en-US" b="1" dirty="0" smtClean="0">
                <a:solidFill>
                  <a:schemeClr val="tx1"/>
                </a:solidFill>
              </a:rPr>
              <a:t>			    </a:t>
            </a:r>
            <a:r>
              <a:rPr lang="en-US" b="1" u="sng" dirty="0" smtClean="0">
                <a:solidFill>
                  <a:schemeClr val="tx1"/>
                </a:solidFill>
              </a:rPr>
              <a:t>INTRODUCTION</a:t>
            </a:r>
            <a:r>
              <a:rPr lang="en-US" dirty="0" smtClean="0">
                <a:solidFill>
                  <a:schemeClr val="tx1"/>
                </a:solidFill>
              </a:rPr>
              <a:t/>
            </a:r>
            <a:br>
              <a:rPr lang="en-US" dirty="0" smtClean="0">
                <a:solidFill>
                  <a:schemeClr val="tx1"/>
                </a:solidFill>
              </a:rPr>
            </a:br>
            <a:r>
              <a:rPr lang="en-US" sz="3600" b="1" dirty="0" smtClean="0">
                <a:solidFill>
                  <a:schemeClr val="tx1"/>
                </a:solidFill>
                <a:latin typeface="Times New Roman" pitchFamily="18" charset="0"/>
                <a:cs typeface="Times New Roman" pitchFamily="18" charset="0"/>
              </a:rPr>
              <a:t>Supervision   is  a   process  by  which  court officials/ officers are helped to learn according to the needs and requirements  of  their  job/duty  and to make the best use  of  their knowledge  and  skills which is helpful in dispensation of justice to the litigants.</a:t>
            </a:r>
            <a:br>
              <a:rPr lang="en-US" sz="3600" b="1" dirty="0" smtClean="0">
                <a:solidFill>
                  <a:schemeClr val="tx1"/>
                </a:solidFill>
                <a:latin typeface="Times New Roman" pitchFamily="18" charset="0"/>
                <a:cs typeface="Times New Roman" pitchFamily="18" charset="0"/>
              </a:rPr>
            </a:br>
            <a:r>
              <a:rPr lang="en-US" dirty="0" smtClean="0"/>
              <a:t/>
            </a:r>
            <a:br>
              <a:rPr lang="en-US" dirty="0" smtClean="0"/>
            </a:br>
            <a:endParaRPr lang="en-US" dirty="0"/>
          </a:p>
        </p:txBody>
      </p:sp>
    </p:spTree>
    <p:extLst>
      <p:ext uri="{BB962C8B-B14F-4D97-AF65-F5344CB8AC3E}">
        <p14:creationId xmlns:p14="http://schemas.microsoft.com/office/powerpoint/2010/main" val="24113068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99205" y="3684104"/>
            <a:ext cx="9723120" cy="2372140"/>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fontScale="90000"/>
          </a:bodyPr>
          <a:lstStyle/>
          <a:p>
            <a:pPr algn="l"/>
            <a:r>
              <a:rPr lang="en-US" sz="3200" b="1" u="sng" dirty="0" smtClean="0">
                <a:solidFill>
                  <a:schemeClr val="tx1"/>
                </a:solidFill>
              </a:rPr>
              <a:t>DETAIL OF COURT STAFF </a:t>
            </a:r>
            <a:r>
              <a:rPr lang="en-US" b="1" u="sng" dirty="0" smtClean="0">
                <a:solidFill>
                  <a:schemeClr val="tx1"/>
                </a:solidFill>
              </a:rPr>
              <a:t/>
            </a:r>
            <a:br>
              <a:rPr lang="en-US" b="1" u="sng" dirty="0" smtClean="0">
                <a:solidFill>
                  <a:schemeClr val="tx1"/>
                </a:solidFill>
              </a:rPr>
            </a:br>
            <a:r>
              <a:rPr lang="en-US" sz="2400" b="1" dirty="0" smtClean="0">
                <a:solidFill>
                  <a:schemeClr val="tx1"/>
                </a:solidFill>
              </a:rPr>
              <a:t>1</a:t>
            </a:r>
            <a:r>
              <a:rPr lang="en-US" sz="2400" b="1" dirty="0" smtClean="0">
                <a:solidFill>
                  <a:schemeClr val="tx1"/>
                </a:solidFill>
              </a:rPr>
              <a:t>. Assistant/Senior Clerk/Reader (BPS 16/14)</a:t>
            </a:r>
            <a:r>
              <a:rPr lang="en-US" sz="2400" dirty="0" smtClean="0">
                <a:solidFill>
                  <a:schemeClr val="tx1"/>
                </a:solidFill>
              </a:rPr>
              <a:t/>
            </a:r>
            <a:br>
              <a:rPr lang="en-US" sz="2400" dirty="0" smtClean="0">
                <a:solidFill>
                  <a:schemeClr val="tx1"/>
                </a:solidFill>
              </a:rPr>
            </a:br>
            <a:r>
              <a:rPr lang="en-US" sz="2400" b="1" dirty="0" smtClean="0">
                <a:solidFill>
                  <a:schemeClr val="tx1"/>
                </a:solidFill>
              </a:rPr>
              <a:t>2. Computer Operator (BPS-16)</a:t>
            </a:r>
            <a:r>
              <a:rPr lang="en-US" sz="2400" dirty="0" smtClean="0">
                <a:solidFill>
                  <a:schemeClr val="tx1"/>
                </a:solidFill>
              </a:rPr>
              <a:t/>
            </a:r>
            <a:br>
              <a:rPr lang="en-US" sz="2400" dirty="0" smtClean="0">
                <a:solidFill>
                  <a:schemeClr val="tx1"/>
                </a:solidFill>
              </a:rPr>
            </a:br>
            <a:r>
              <a:rPr lang="en-US" sz="2400" b="1" dirty="0" smtClean="0">
                <a:solidFill>
                  <a:schemeClr val="tx1"/>
                </a:solidFill>
              </a:rPr>
              <a:t>3. Senior and Junior Scale Stenographer (BPS-	16/14)</a:t>
            </a:r>
            <a:r>
              <a:rPr lang="en-US" sz="2400" dirty="0" smtClean="0">
                <a:solidFill>
                  <a:schemeClr val="tx1"/>
                </a:solidFill>
              </a:rPr>
              <a:t/>
            </a:r>
            <a:br>
              <a:rPr lang="en-US" sz="2400" dirty="0" smtClean="0">
                <a:solidFill>
                  <a:schemeClr val="tx1"/>
                </a:solidFill>
              </a:rPr>
            </a:br>
            <a:r>
              <a:rPr lang="en-US" sz="2400" b="1" dirty="0" smtClean="0">
                <a:solidFill>
                  <a:schemeClr val="tx1"/>
                </a:solidFill>
              </a:rPr>
              <a:t>4. Junior Clerk/</a:t>
            </a:r>
            <a:r>
              <a:rPr lang="en-US" sz="2400" b="1" dirty="0" err="1" smtClean="0">
                <a:solidFill>
                  <a:schemeClr val="tx1"/>
                </a:solidFill>
              </a:rPr>
              <a:t>Muharrir</a:t>
            </a:r>
            <a:r>
              <a:rPr lang="en-US" sz="2400" b="1" dirty="0" smtClean="0">
                <a:solidFill>
                  <a:schemeClr val="tx1"/>
                </a:solidFill>
              </a:rPr>
              <a:t> (BPS- 11)</a:t>
            </a:r>
            <a:r>
              <a:rPr lang="en-US" sz="2400" dirty="0" smtClean="0">
                <a:solidFill>
                  <a:schemeClr val="tx1"/>
                </a:solidFill>
              </a:rPr>
              <a:t/>
            </a:r>
            <a:br>
              <a:rPr lang="en-US" sz="2400" dirty="0" smtClean="0">
                <a:solidFill>
                  <a:schemeClr val="tx1"/>
                </a:solidFill>
              </a:rPr>
            </a:br>
            <a:r>
              <a:rPr lang="en-US" sz="2400" b="1" dirty="0" smtClean="0">
                <a:solidFill>
                  <a:schemeClr val="tx1"/>
                </a:solidFill>
              </a:rPr>
              <a:t>5. Naib </a:t>
            </a:r>
            <a:r>
              <a:rPr lang="en-US" sz="2400" b="1" dirty="0" err="1" smtClean="0">
                <a:solidFill>
                  <a:schemeClr val="tx1"/>
                </a:solidFill>
              </a:rPr>
              <a:t>Qasid</a:t>
            </a:r>
            <a:r>
              <a:rPr lang="en-US" sz="2400" b="1" dirty="0" smtClean="0">
                <a:solidFill>
                  <a:schemeClr val="tx1"/>
                </a:solidFill>
              </a:rPr>
              <a:t> (BPS-5)</a:t>
            </a:r>
            <a:endParaRPr lang="en-US" sz="2400" dirty="0"/>
          </a:p>
        </p:txBody>
      </p:sp>
      <p:sp>
        <p:nvSpPr>
          <p:cNvPr id="4" name="Title 2"/>
          <p:cNvSpPr txBox="1">
            <a:spLocks/>
          </p:cNvSpPr>
          <p:nvPr/>
        </p:nvSpPr>
        <p:spPr>
          <a:xfrm>
            <a:off x="1099205" y="606760"/>
            <a:ext cx="9723120" cy="2202701"/>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spPr>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endParaRPr lang="en-US" sz="2400" dirty="0"/>
          </a:p>
        </p:txBody>
      </p:sp>
      <p:pic>
        <p:nvPicPr>
          <p:cNvPr id="2" name="Picture 1"/>
          <p:cNvPicPr>
            <a:picLocks noChangeAspect="1"/>
          </p:cNvPicPr>
          <p:nvPr/>
        </p:nvPicPr>
        <p:blipFill>
          <a:blip r:embed="rId2"/>
          <a:stretch>
            <a:fillRect/>
          </a:stretch>
        </p:blipFill>
        <p:spPr>
          <a:xfrm>
            <a:off x="1258957" y="464470"/>
            <a:ext cx="9563367" cy="3047356"/>
          </a:xfrm>
          <a:prstGeom prst="rect">
            <a:avLst/>
          </a:prstGeom>
        </p:spPr>
      </p:pic>
    </p:spTree>
    <p:extLst>
      <p:ext uri="{BB962C8B-B14F-4D97-AF65-F5344CB8AC3E}">
        <p14:creationId xmlns:p14="http://schemas.microsoft.com/office/powerpoint/2010/main" val="24113068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318864" y="1747519"/>
            <a:ext cx="9349135" cy="4450081"/>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fontScale="90000"/>
          </a:bodyPr>
          <a:lstStyle/>
          <a:p>
            <a:pPr algn="l"/>
            <a:r>
              <a:rPr lang="en-US" sz="3300" b="1" u="sng" dirty="0" smtClean="0">
                <a:solidFill>
                  <a:schemeClr val="tx1"/>
                </a:solidFill>
              </a:rPr>
              <a:t>DUTIES OF STAFF ATTACHED  </a:t>
            </a:r>
            <a:r>
              <a:rPr lang="en-US" sz="2900" b="1" dirty="0" smtClean="0">
                <a:solidFill>
                  <a:schemeClr val="tx1"/>
                </a:solidFill>
              </a:rPr>
              <a:t/>
            </a:r>
            <a:br>
              <a:rPr lang="en-US" sz="2900" b="1" dirty="0" smtClean="0">
                <a:solidFill>
                  <a:schemeClr val="tx1"/>
                </a:solidFill>
              </a:rPr>
            </a:br>
            <a:r>
              <a:rPr lang="en-US" sz="2900" b="1" u="sng" dirty="0" smtClean="0">
                <a:solidFill>
                  <a:schemeClr val="tx1"/>
                </a:solidFill>
              </a:rPr>
              <a:t>READER</a:t>
            </a:r>
            <a:r>
              <a:rPr lang="en-US" sz="2700" b="1" u="sng" dirty="0" smtClean="0">
                <a:solidFill>
                  <a:schemeClr val="tx1"/>
                </a:solidFill>
              </a:rPr>
              <a:t/>
            </a:r>
            <a:br>
              <a:rPr lang="en-US" sz="2700" b="1" u="sng" dirty="0" smtClean="0">
                <a:solidFill>
                  <a:schemeClr val="tx1"/>
                </a:solidFill>
              </a:rPr>
            </a:br>
            <a:r>
              <a:rPr lang="en-US" sz="2700" b="1" u="sng" dirty="0" smtClean="0">
                <a:solidFill>
                  <a:schemeClr val="tx1"/>
                </a:solidFill>
              </a:rPr>
              <a:t/>
            </a:r>
            <a:br>
              <a:rPr lang="en-US" sz="2700" b="1" u="sng" dirty="0" smtClean="0">
                <a:solidFill>
                  <a:schemeClr val="tx1"/>
                </a:solidFill>
              </a:rPr>
            </a:br>
            <a:r>
              <a:rPr lang="en-US" sz="2700" b="1" dirty="0" smtClean="0">
                <a:solidFill>
                  <a:schemeClr val="tx1"/>
                </a:solidFill>
              </a:rPr>
              <a:t>(</a:t>
            </a:r>
            <a:r>
              <a:rPr lang="en-US" sz="2700" b="1" dirty="0" err="1" smtClean="0">
                <a:solidFill>
                  <a:schemeClr val="tx1"/>
                </a:solidFill>
              </a:rPr>
              <a:t>i</a:t>
            </a:r>
            <a:r>
              <a:rPr lang="en-US" sz="2700" b="1" dirty="0" smtClean="0">
                <a:solidFill>
                  <a:schemeClr val="tx1"/>
                </a:solidFill>
              </a:rPr>
              <a:t>)	</a:t>
            </a:r>
            <a:r>
              <a:rPr lang="en-US" sz="2200" b="1" dirty="0" smtClean="0">
                <a:solidFill>
                  <a:schemeClr val="tx1"/>
                </a:solidFill>
              </a:rPr>
              <a:t>The reader performs the following duties:</a:t>
            </a:r>
            <a:r>
              <a:rPr lang="en-US" sz="2200" dirty="0" smtClean="0">
                <a:solidFill>
                  <a:schemeClr val="tx1"/>
                </a:solidFill>
              </a:rPr>
              <a:t/>
            </a:r>
            <a:br>
              <a:rPr lang="en-US" sz="2200" dirty="0" smtClean="0">
                <a:solidFill>
                  <a:schemeClr val="tx1"/>
                </a:solidFill>
              </a:rPr>
            </a:br>
            <a:r>
              <a:rPr lang="en-US" sz="2200" b="1" dirty="0" smtClean="0">
                <a:solidFill>
                  <a:schemeClr val="tx1"/>
                </a:solidFill>
              </a:rPr>
              <a:t>(ii)	Preparation of daily cause list and affixing the same on notice board. (Since, 	CFMS is being operative in District Mansehra, so the reader is responsible for 	maintaining CFMS generated cause list).  </a:t>
            </a:r>
            <a:br>
              <a:rPr lang="en-US" sz="2200" b="1" dirty="0" smtClean="0">
                <a:solidFill>
                  <a:schemeClr val="tx1"/>
                </a:solidFill>
              </a:rPr>
            </a:br>
            <a:r>
              <a:rPr lang="en-US" sz="2200" b="1" dirty="0" smtClean="0">
                <a:solidFill>
                  <a:schemeClr val="tx1"/>
                </a:solidFill>
              </a:rPr>
              <a:t>(iii)	The reader is also responsible for giving “</a:t>
            </a:r>
            <a:r>
              <a:rPr lang="en-US" sz="2200" b="1" dirty="0" err="1" smtClean="0">
                <a:solidFill>
                  <a:schemeClr val="tx1"/>
                </a:solidFill>
              </a:rPr>
              <a:t>Parcha</a:t>
            </a:r>
            <a:r>
              <a:rPr lang="en-US" sz="2200" b="1" dirty="0" smtClean="0">
                <a:solidFill>
                  <a:schemeClr val="tx1"/>
                </a:solidFill>
              </a:rPr>
              <a:t> </a:t>
            </a:r>
            <a:r>
              <a:rPr lang="en-US" sz="2200" b="1" dirty="0" err="1" smtClean="0">
                <a:solidFill>
                  <a:schemeClr val="tx1"/>
                </a:solidFill>
              </a:rPr>
              <a:t>Yadasht</a:t>
            </a:r>
            <a:r>
              <a:rPr lang="en-US" sz="2200" b="1" dirty="0" smtClean="0">
                <a:solidFill>
                  <a:schemeClr val="tx1"/>
                </a:solidFill>
              </a:rPr>
              <a:t>” and to give 	information to the parties and witnesses regarding the next date of hearing.</a:t>
            </a:r>
            <a:br>
              <a:rPr lang="en-US" sz="2200" b="1" dirty="0" smtClean="0">
                <a:solidFill>
                  <a:schemeClr val="tx1"/>
                </a:solidFill>
              </a:rPr>
            </a:br>
            <a:r>
              <a:rPr lang="en-US" sz="2200" b="1" dirty="0" smtClean="0">
                <a:solidFill>
                  <a:schemeClr val="tx1"/>
                </a:solidFill>
              </a:rPr>
              <a:t>(iv)	Maintenance of </a:t>
            </a:r>
            <a:r>
              <a:rPr lang="en-US" sz="2200" b="1" dirty="0" err="1" smtClean="0">
                <a:solidFill>
                  <a:schemeClr val="tx1"/>
                </a:solidFill>
              </a:rPr>
              <a:t>Peshi</a:t>
            </a:r>
            <a:r>
              <a:rPr lang="en-US" sz="2200" b="1" dirty="0" smtClean="0">
                <a:solidFill>
                  <a:schemeClr val="tx1"/>
                </a:solidFill>
              </a:rPr>
              <a:t> Register, appointment of local commission register, 	return of plaint register, fine register, judicial fine register, stock register etc </a:t>
            </a:r>
            <a:r>
              <a:rPr lang="en-US" sz="2200" dirty="0" smtClean="0">
                <a:solidFill>
                  <a:schemeClr val="tx1"/>
                </a:solidFill>
              </a:rPr>
              <a:t/>
            </a:r>
            <a:br>
              <a:rPr lang="en-US" sz="2200" dirty="0" smtClean="0">
                <a:solidFill>
                  <a:schemeClr val="tx1"/>
                </a:solidFill>
              </a:rPr>
            </a:br>
            <a:r>
              <a:rPr lang="en-US" sz="2200" dirty="0" smtClean="0">
                <a:solidFill>
                  <a:schemeClr val="tx1"/>
                </a:solidFill>
              </a:rPr>
              <a:t>	</a:t>
            </a:r>
            <a:r>
              <a:rPr lang="en-US" sz="2200" b="1" dirty="0" smtClean="0">
                <a:solidFill>
                  <a:schemeClr val="tx1"/>
                </a:solidFill>
              </a:rPr>
              <a:t>Entering the cases in CFMS and scanning the running files of attendance and 	arguments. </a:t>
            </a:r>
            <a:r>
              <a:rPr lang="en-US" sz="2200" dirty="0" smtClean="0">
                <a:solidFill>
                  <a:schemeClr val="tx1"/>
                </a:solidFill>
              </a:rPr>
              <a:t/>
            </a:r>
            <a:br>
              <a:rPr lang="en-US" sz="2200" dirty="0" smtClean="0">
                <a:solidFill>
                  <a:schemeClr val="tx1"/>
                </a:solidFill>
              </a:rPr>
            </a:br>
            <a:r>
              <a:rPr lang="en-US" dirty="0" smtClean="0"/>
              <a:t/>
            </a:r>
            <a:br>
              <a:rPr lang="en-US" dirty="0" smtClean="0"/>
            </a:br>
            <a:r>
              <a:rPr lang="en-US" sz="2200" dirty="0" smtClean="0"/>
              <a:t/>
            </a:r>
            <a:br>
              <a:rPr lang="en-US" sz="2200" dirty="0" smtClean="0"/>
            </a:br>
            <a:r>
              <a:rPr lang="en-US" sz="2200" dirty="0" smtClean="0"/>
              <a:t/>
            </a:r>
            <a:br>
              <a:rPr lang="en-US" sz="2200" dirty="0" smtClean="0"/>
            </a:br>
            <a:endParaRPr lang="en-US" sz="2200" dirty="0"/>
          </a:p>
        </p:txBody>
      </p:sp>
    </p:spTree>
    <p:extLst>
      <p:ext uri="{BB962C8B-B14F-4D97-AF65-F5344CB8AC3E}">
        <p14:creationId xmlns:p14="http://schemas.microsoft.com/office/powerpoint/2010/main" val="24113068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43819" y="892627"/>
            <a:ext cx="9754809" cy="5036457"/>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gn="l">
              <a:lnSpc>
                <a:spcPct val="150000"/>
              </a:lnSpc>
            </a:pPr>
            <a:r>
              <a:rPr lang="en-US" sz="3100" b="1" u="sng" dirty="0" smtClean="0">
                <a:solidFill>
                  <a:schemeClr val="tx1"/>
                </a:solidFill>
              </a:rPr>
              <a:t>SENIOR AND JUNIOR SCALE STENOGRAPHER</a:t>
            </a:r>
            <a:r>
              <a:rPr lang="en-US" sz="2700" b="1" u="sng" dirty="0" smtClean="0">
                <a:solidFill>
                  <a:schemeClr val="tx1"/>
                </a:solidFill>
              </a:rPr>
              <a:t/>
            </a:r>
            <a:br>
              <a:rPr lang="en-US" sz="2700" b="1" u="sng" dirty="0" smtClean="0">
                <a:solidFill>
                  <a:schemeClr val="tx1"/>
                </a:solidFill>
              </a:rPr>
            </a:br>
            <a:r>
              <a:rPr lang="en-US" sz="2400" dirty="0" smtClean="0">
                <a:solidFill>
                  <a:schemeClr val="tx1"/>
                </a:solidFill>
              </a:rPr>
              <a:t/>
            </a:r>
            <a:br>
              <a:rPr lang="en-US" sz="2400" dirty="0" smtClean="0">
                <a:solidFill>
                  <a:schemeClr val="tx1"/>
                </a:solidFill>
              </a:rPr>
            </a:br>
            <a:r>
              <a:rPr lang="en-US" sz="2900" b="1" dirty="0" smtClean="0">
                <a:solidFill>
                  <a:schemeClr val="tx1"/>
                </a:solidFill>
              </a:rPr>
              <a:t>Typing of judgments &amp; orders, recording of evidence, any other assignment given by the Presiding Officer and scanning and uploading the files fixed for evidence alongwith statements of the witnesses and documents exhibited during evidence. </a:t>
            </a:r>
            <a:endParaRPr lang="en-US" sz="2200" dirty="0"/>
          </a:p>
        </p:txBody>
      </p:sp>
    </p:spTree>
    <p:extLst>
      <p:ext uri="{BB962C8B-B14F-4D97-AF65-F5344CB8AC3E}">
        <p14:creationId xmlns:p14="http://schemas.microsoft.com/office/powerpoint/2010/main" val="24113068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662093" y="838199"/>
            <a:ext cx="10281677" cy="5036457"/>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gn="l">
              <a:lnSpc>
                <a:spcPct val="150000"/>
              </a:lnSpc>
            </a:pPr>
            <a:r>
              <a:rPr lang="en-US" sz="2600" b="1" dirty="0" smtClean="0">
                <a:solidFill>
                  <a:schemeClr val="tx1"/>
                </a:solidFill>
              </a:rPr>
              <a:t>	</a:t>
            </a:r>
            <a:r>
              <a:rPr lang="en-US" sz="3400" b="1" u="sng" dirty="0" smtClean="0">
                <a:solidFill>
                  <a:schemeClr val="tx1"/>
                </a:solidFill>
              </a:rPr>
              <a:t>COMPUTER OPERATORS</a:t>
            </a:r>
            <a:r>
              <a:rPr lang="en-US" sz="2600" b="1" u="sng" dirty="0" smtClean="0">
                <a:solidFill>
                  <a:schemeClr val="tx1"/>
                </a:solidFill>
              </a:rPr>
              <a:t/>
            </a:r>
            <a:br>
              <a:rPr lang="en-US" sz="2600" b="1" u="sng" dirty="0" smtClean="0">
                <a:solidFill>
                  <a:schemeClr val="tx1"/>
                </a:solidFill>
              </a:rPr>
            </a:br>
            <a:r>
              <a:rPr lang="en-US" sz="2600" dirty="0" smtClean="0">
                <a:solidFill>
                  <a:schemeClr val="tx1"/>
                </a:solidFill>
              </a:rPr>
              <a:t/>
            </a:r>
            <a:br>
              <a:rPr lang="en-US" sz="2600" dirty="0" smtClean="0">
                <a:solidFill>
                  <a:schemeClr val="tx1"/>
                </a:solidFill>
              </a:rPr>
            </a:br>
            <a:r>
              <a:rPr lang="en-US" sz="2600" b="1" dirty="0" smtClean="0">
                <a:solidFill>
                  <a:schemeClr val="tx1"/>
                </a:solidFill>
              </a:rPr>
              <a:t>	Typing of judgments and orders, recording of evidence, 	preparation of chronological list, disposal proforma and 	scanning/uploading the files in CFMS. He is also overall </a:t>
            </a:r>
            <a:r>
              <a:rPr lang="en-US" sz="2600" b="1" dirty="0" err="1" smtClean="0">
                <a:solidFill>
                  <a:schemeClr val="tx1"/>
                </a:solidFill>
              </a:rPr>
              <a:t>incharge</a:t>
            </a:r>
            <a:r>
              <a:rPr lang="en-US" sz="2600" b="1" dirty="0" smtClean="0">
                <a:solidFill>
                  <a:schemeClr val="tx1"/>
                </a:solidFill>
              </a:rPr>
              <a:t> 	of CFMS/scanning related work of the court.    </a:t>
            </a:r>
            <a:r>
              <a:rPr lang="en-US" sz="2600" dirty="0" smtClean="0">
                <a:solidFill>
                  <a:schemeClr val="tx1"/>
                </a:solidFill>
              </a:rPr>
              <a:t/>
            </a:r>
            <a:br>
              <a:rPr lang="en-US" sz="2600" dirty="0" smtClean="0">
                <a:solidFill>
                  <a:schemeClr val="tx1"/>
                </a:solidFill>
              </a:rPr>
            </a:br>
            <a:r>
              <a:rPr lang="en-US" sz="2200" dirty="0" smtClean="0"/>
              <a:t/>
            </a:r>
            <a:br>
              <a:rPr lang="en-US" sz="2200" dirty="0" smtClean="0"/>
            </a:br>
            <a:endParaRPr lang="en-US" sz="2200" dirty="0"/>
          </a:p>
        </p:txBody>
      </p:sp>
    </p:spTree>
    <p:extLst>
      <p:ext uri="{BB962C8B-B14F-4D97-AF65-F5344CB8AC3E}">
        <p14:creationId xmlns:p14="http://schemas.microsoft.com/office/powerpoint/2010/main" val="24113068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77334" y="609599"/>
            <a:ext cx="10386906" cy="5675087"/>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fontScale="90000"/>
          </a:bodyPr>
          <a:lstStyle/>
          <a:p>
            <a:pPr algn="l"/>
            <a:r>
              <a:rPr lang="en-US" sz="2400" b="1" dirty="0" smtClean="0"/>
              <a:t>	</a:t>
            </a:r>
            <a:r>
              <a:rPr lang="en-US" sz="3300" b="1" u="sng" dirty="0" smtClean="0">
                <a:solidFill>
                  <a:schemeClr val="tx1"/>
                </a:solidFill>
              </a:rPr>
              <a:t>MUHARRIR</a:t>
            </a:r>
            <a:r>
              <a:rPr lang="en-US" sz="2400" b="1" dirty="0" smtClean="0">
                <a:solidFill>
                  <a:schemeClr val="tx1"/>
                </a:solidFill>
              </a:rPr>
              <a:t> </a:t>
            </a:r>
            <a:r>
              <a:rPr lang="en-US" sz="2400" b="1" dirty="0" smtClean="0">
                <a:solidFill>
                  <a:srgbClr val="FF0000"/>
                </a:solidFill>
              </a:rPr>
              <a:t/>
            </a:r>
            <a:br>
              <a:rPr lang="en-US" sz="2400" b="1" dirty="0" smtClean="0">
                <a:solidFill>
                  <a:srgbClr val="FF0000"/>
                </a:solidFill>
              </a:rPr>
            </a:br>
            <a:r>
              <a:rPr lang="en-US" sz="2400" dirty="0" smtClean="0"/>
              <a:t/>
            </a:r>
            <a:br>
              <a:rPr lang="en-US" sz="2400" dirty="0" smtClean="0"/>
            </a:br>
            <a:r>
              <a:rPr lang="en-US" sz="2400" b="1" dirty="0" smtClean="0"/>
              <a:t>	(</a:t>
            </a:r>
            <a:r>
              <a:rPr lang="en-US" sz="2400" b="1" dirty="0" err="1" smtClean="0"/>
              <a:t>i</a:t>
            </a:r>
            <a:r>
              <a:rPr lang="en-US" sz="2400" b="1" dirty="0" smtClean="0"/>
              <a:t>)	</a:t>
            </a:r>
            <a:r>
              <a:rPr lang="en-US" sz="2400" b="1" dirty="0" smtClean="0">
                <a:solidFill>
                  <a:schemeClr val="tx1"/>
                </a:solidFill>
              </a:rPr>
              <a:t>He is responsible for issuance of process as per direction 	of the 	court</a:t>
            </a:r>
            <a:r>
              <a:rPr lang="en-US" sz="2400" dirty="0" smtClean="0">
                <a:solidFill>
                  <a:schemeClr val="tx1"/>
                </a:solidFill>
              </a:rPr>
              <a:t/>
            </a:r>
            <a:br>
              <a:rPr lang="en-US" sz="2400" dirty="0" smtClean="0">
                <a:solidFill>
                  <a:schemeClr val="tx1"/>
                </a:solidFill>
              </a:rPr>
            </a:br>
            <a:r>
              <a:rPr lang="en-US" sz="2400" b="1" dirty="0" smtClean="0">
                <a:solidFill>
                  <a:schemeClr val="tx1"/>
                </a:solidFill>
              </a:rPr>
              <a:t> 		Maintenance of all Civil, Criminal &amp; Miscellaneous 	registers for 	entering 		the cases.</a:t>
            </a:r>
            <a:r>
              <a:rPr lang="en-US" sz="2400" dirty="0" smtClean="0">
                <a:solidFill>
                  <a:schemeClr val="tx1"/>
                </a:solidFill>
              </a:rPr>
              <a:t/>
            </a:r>
            <a:br>
              <a:rPr lang="en-US" sz="2400" dirty="0" smtClean="0">
                <a:solidFill>
                  <a:schemeClr val="tx1"/>
                </a:solidFill>
              </a:rPr>
            </a:br>
            <a:r>
              <a:rPr lang="en-US" sz="2400" b="1" dirty="0" smtClean="0">
                <a:solidFill>
                  <a:schemeClr val="tx1"/>
                </a:solidFill>
              </a:rPr>
              <a:t>	(ii)	Transmission of record to High Court and checking of 	record 	received 			from the High Court.</a:t>
            </a:r>
            <a:r>
              <a:rPr lang="en-US" sz="2400" dirty="0" smtClean="0">
                <a:solidFill>
                  <a:schemeClr val="tx1"/>
                </a:solidFill>
              </a:rPr>
              <a:t/>
            </a:r>
            <a:br>
              <a:rPr lang="en-US" sz="2400" dirty="0" smtClean="0">
                <a:solidFill>
                  <a:schemeClr val="tx1"/>
                </a:solidFill>
              </a:rPr>
            </a:br>
            <a:r>
              <a:rPr lang="en-US" sz="2400" b="1" dirty="0" smtClean="0">
                <a:solidFill>
                  <a:schemeClr val="tx1"/>
                </a:solidFill>
              </a:rPr>
              <a:t>	(iii)	Sending the file transferred out and receiving the files transferred 	in. </a:t>
            </a:r>
            <a:r>
              <a:rPr lang="en-US" sz="2400" dirty="0" smtClean="0">
                <a:solidFill>
                  <a:schemeClr val="tx1"/>
                </a:solidFill>
              </a:rPr>
              <a:t/>
            </a:r>
            <a:br>
              <a:rPr lang="en-US" sz="2400" dirty="0" smtClean="0">
                <a:solidFill>
                  <a:schemeClr val="tx1"/>
                </a:solidFill>
              </a:rPr>
            </a:br>
            <a:r>
              <a:rPr lang="en-US" sz="2400" b="1" dirty="0" smtClean="0">
                <a:solidFill>
                  <a:schemeClr val="tx1"/>
                </a:solidFill>
              </a:rPr>
              <a:t>	(iv)	Preparation of decree sheet etc and consigning of files to Record Room.</a:t>
            </a:r>
            <a:r>
              <a:rPr lang="en-US" sz="2400" dirty="0" smtClean="0">
                <a:solidFill>
                  <a:schemeClr val="tx1"/>
                </a:solidFill>
              </a:rPr>
              <a:t/>
            </a:r>
            <a:br>
              <a:rPr lang="en-US" sz="2400" dirty="0" smtClean="0">
                <a:solidFill>
                  <a:schemeClr val="tx1"/>
                </a:solidFill>
              </a:rPr>
            </a:br>
            <a:r>
              <a:rPr lang="en-US" sz="2400" b="1" dirty="0" smtClean="0">
                <a:solidFill>
                  <a:schemeClr val="tx1"/>
                </a:solidFill>
              </a:rPr>
              <a:t>	(v)	Preparation of weekly, fortnightly, monthly and quarterly reports as well 	as 			providing data to the High Courts. </a:t>
            </a:r>
            <a:r>
              <a:rPr lang="en-US" sz="2400" dirty="0" smtClean="0">
                <a:solidFill>
                  <a:schemeClr val="tx1"/>
                </a:solidFill>
              </a:rPr>
              <a:t/>
            </a:r>
            <a:br>
              <a:rPr lang="en-US" sz="2400" dirty="0" smtClean="0">
                <a:solidFill>
                  <a:schemeClr val="tx1"/>
                </a:solidFill>
              </a:rPr>
            </a:br>
            <a:r>
              <a:rPr lang="en-US" sz="2400" b="1" dirty="0" smtClean="0">
                <a:solidFill>
                  <a:schemeClr val="tx1"/>
                </a:solidFill>
              </a:rPr>
              <a:t>	(vi)	He is also responsible for scanning all the pending file, entering the newly 			instituted files in CFMS and also to scan the decided files. </a:t>
            </a:r>
            <a:r>
              <a:rPr lang="en-US" sz="2200" dirty="0" smtClean="0"/>
              <a:t/>
            </a:r>
            <a:br>
              <a:rPr lang="en-US" sz="2200" dirty="0" smtClean="0"/>
            </a:br>
            <a:r>
              <a:rPr lang="en-US" sz="2400" dirty="0" smtClean="0"/>
              <a:t/>
            </a:r>
            <a:br>
              <a:rPr lang="en-US" sz="2400" dirty="0" smtClean="0"/>
            </a:br>
            <a:r>
              <a:rPr lang="en-US" sz="2200" dirty="0" smtClean="0"/>
              <a:t/>
            </a:r>
            <a:br>
              <a:rPr lang="en-US" sz="2200" dirty="0" smtClean="0"/>
            </a:br>
            <a:endParaRPr lang="en-US" sz="2200" dirty="0"/>
          </a:p>
        </p:txBody>
      </p:sp>
    </p:spTree>
    <p:extLst>
      <p:ext uri="{BB962C8B-B14F-4D97-AF65-F5344CB8AC3E}">
        <p14:creationId xmlns:p14="http://schemas.microsoft.com/office/powerpoint/2010/main" val="24113068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306286" y="633185"/>
            <a:ext cx="9114971" cy="5457372"/>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gn="l">
              <a:lnSpc>
                <a:spcPct val="150000"/>
              </a:lnSpc>
            </a:pPr>
            <a:r>
              <a:rPr lang="en-US" sz="3600" b="1" u="sng" dirty="0" smtClean="0">
                <a:solidFill>
                  <a:schemeClr val="tx1"/>
                </a:solidFill>
              </a:rPr>
              <a:t>NAIB QASID</a:t>
            </a:r>
            <a:r>
              <a:rPr lang="en-US" sz="3600" b="1" dirty="0" smtClean="0">
                <a:solidFill>
                  <a:schemeClr val="tx1"/>
                </a:solidFill>
              </a:rPr>
              <a:t> </a:t>
            </a:r>
            <a:r>
              <a:rPr lang="en-US" sz="2400" b="1" dirty="0" smtClean="0"/>
              <a:t/>
            </a:r>
            <a:br>
              <a:rPr lang="en-US" sz="2400" b="1" dirty="0" smtClean="0"/>
            </a:br>
            <a:r>
              <a:rPr lang="en-US" sz="2400" dirty="0" smtClean="0"/>
              <a:t/>
            </a:r>
            <a:br>
              <a:rPr lang="en-US" sz="2400" dirty="0" smtClean="0"/>
            </a:br>
            <a:r>
              <a:rPr lang="en-US" sz="2400" b="1" dirty="0" smtClean="0"/>
              <a:t>1. </a:t>
            </a:r>
            <a:r>
              <a:rPr lang="en-US" sz="2400" dirty="0" smtClean="0"/>
              <a:t>  </a:t>
            </a:r>
            <a:r>
              <a:rPr lang="en-US" sz="2900" b="1" dirty="0" smtClean="0">
                <a:solidFill>
                  <a:schemeClr val="tx1"/>
                </a:solidFill>
              </a:rPr>
              <a:t>Cleanliness of the courtroom.</a:t>
            </a:r>
            <a:br>
              <a:rPr lang="en-US" sz="2900" b="1" dirty="0" smtClean="0">
                <a:solidFill>
                  <a:schemeClr val="tx1"/>
                </a:solidFill>
              </a:rPr>
            </a:br>
            <a:r>
              <a:rPr lang="en-US" sz="2900" b="1" dirty="0" smtClean="0">
                <a:solidFill>
                  <a:schemeClr val="tx1"/>
                </a:solidFill>
              </a:rPr>
              <a:t>2.	Cleanliness of the premises of the courtroom.</a:t>
            </a:r>
            <a:br>
              <a:rPr lang="en-US" sz="2900" b="1" dirty="0" smtClean="0">
                <a:solidFill>
                  <a:schemeClr val="tx1"/>
                </a:solidFill>
              </a:rPr>
            </a:br>
            <a:r>
              <a:rPr lang="en-US" sz="2900" b="1" dirty="0" smtClean="0">
                <a:solidFill>
                  <a:schemeClr val="tx1"/>
                </a:solidFill>
              </a:rPr>
              <a:t>3.	Calling of cases.</a:t>
            </a:r>
            <a:br>
              <a:rPr lang="en-US" sz="2900" b="1" dirty="0" smtClean="0">
                <a:solidFill>
                  <a:schemeClr val="tx1"/>
                </a:solidFill>
              </a:rPr>
            </a:br>
            <a:r>
              <a:rPr lang="en-US" sz="2900" b="1" dirty="0" smtClean="0">
                <a:solidFill>
                  <a:schemeClr val="tx1"/>
                </a:solidFill>
              </a:rPr>
              <a:t>4.	Transmission of files, letters, release warrants etc to 	the concerned places/courts.</a:t>
            </a:r>
            <a:endParaRPr lang="en-US" sz="2200" dirty="0"/>
          </a:p>
        </p:txBody>
      </p:sp>
    </p:spTree>
    <p:extLst>
      <p:ext uri="{BB962C8B-B14F-4D97-AF65-F5344CB8AC3E}">
        <p14:creationId xmlns:p14="http://schemas.microsoft.com/office/powerpoint/2010/main" val="24113068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tx1"/>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905934" y="812796"/>
            <a:ext cx="10193866" cy="5181601"/>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fontScale="90000"/>
          </a:bodyPr>
          <a:lstStyle/>
          <a:p>
            <a:pPr algn="l"/>
            <a:r>
              <a:rPr lang="en-US" sz="2900" b="1" u="sng" dirty="0" smtClean="0">
                <a:solidFill>
                  <a:schemeClr val="tx1"/>
                </a:solidFill>
              </a:rPr>
              <a:t>WAYS TO MONITOR PROGRESS </a:t>
            </a:r>
            <a:r>
              <a:rPr lang="en-US" sz="2900" b="1" u="sng" dirty="0" smtClean="0">
                <a:solidFill>
                  <a:srgbClr val="FF0000"/>
                </a:solidFill>
              </a:rPr>
              <a:t/>
            </a:r>
            <a:br>
              <a:rPr lang="en-US" sz="2900" b="1" u="sng" dirty="0" smtClean="0">
                <a:solidFill>
                  <a:srgbClr val="FF0000"/>
                </a:solidFill>
              </a:rPr>
            </a:br>
            <a:r>
              <a:rPr lang="en-US" sz="2400" dirty="0" smtClean="0"/>
              <a:t/>
            </a:r>
            <a:br>
              <a:rPr lang="en-US" sz="2400" dirty="0" smtClean="0"/>
            </a:br>
            <a:r>
              <a:rPr lang="en-US" sz="2400" dirty="0" smtClean="0">
                <a:solidFill>
                  <a:schemeClr val="tx1"/>
                </a:solidFill>
              </a:rPr>
              <a:t>(</a:t>
            </a:r>
            <a:r>
              <a:rPr lang="en-US" sz="2400" dirty="0" err="1" smtClean="0">
                <a:solidFill>
                  <a:schemeClr val="tx1"/>
                </a:solidFill>
              </a:rPr>
              <a:t>i</a:t>
            </a:r>
            <a:r>
              <a:rPr lang="en-US" sz="2400" dirty="0" smtClean="0">
                <a:solidFill>
                  <a:schemeClr val="tx1"/>
                </a:solidFill>
              </a:rPr>
              <a:t>)	</a:t>
            </a:r>
            <a:r>
              <a:rPr lang="en-US" sz="2200" b="1" dirty="0" smtClean="0">
                <a:solidFill>
                  <a:schemeClr val="tx1"/>
                </a:solidFill>
              </a:rPr>
              <a:t>Getting feedback from all the court staff members.</a:t>
            </a:r>
            <a:r>
              <a:rPr lang="en-US" sz="2200" dirty="0" smtClean="0">
                <a:solidFill>
                  <a:schemeClr val="tx1"/>
                </a:solidFill>
              </a:rPr>
              <a:t/>
            </a:r>
            <a:br>
              <a:rPr lang="en-US" sz="2200" dirty="0" smtClean="0">
                <a:solidFill>
                  <a:schemeClr val="tx1"/>
                </a:solidFill>
              </a:rPr>
            </a:br>
            <a:r>
              <a:rPr lang="en-US" sz="2200" dirty="0" smtClean="0">
                <a:solidFill>
                  <a:schemeClr val="tx1"/>
                </a:solidFill>
              </a:rPr>
              <a:t>(ii)	</a:t>
            </a:r>
            <a:r>
              <a:rPr lang="en-US" sz="2200" b="1" dirty="0" smtClean="0">
                <a:solidFill>
                  <a:schemeClr val="tx1"/>
                </a:solidFill>
              </a:rPr>
              <a:t>Giving tasks to court staff members and evaluating the quality of work.</a:t>
            </a:r>
            <a:r>
              <a:rPr lang="en-US" sz="2200" dirty="0" smtClean="0">
                <a:solidFill>
                  <a:schemeClr val="tx1"/>
                </a:solidFill>
              </a:rPr>
              <a:t/>
            </a:r>
            <a:br>
              <a:rPr lang="en-US" sz="2200" dirty="0" smtClean="0">
                <a:solidFill>
                  <a:schemeClr val="tx1"/>
                </a:solidFill>
              </a:rPr>
            </a:br>
            <a:r>
              <a:rPr lang="en-US" sz="2200" dirty="0" smtClean="0">
                <a:solidFill>
                  <a:schemeClr val="tx1"/>
                </a:solidFill>
              </a:rPr>
              <a:t>(iii)	</a:t>
            </a:r>
            <a:r>
              <a:rPr lang="en-US" sz="2200" b="1" dirty="0" smtClean="0">
                <a:solidFill>
                  <a:schemeClr val="tx1"/>
                </a:solidFill>
              </a:rPr>
              <a:t>Keeping close eye on each of the staff member attached in the court and his 	behavior towards the litigants.</a:t>
            </a:r>
            <a:r>
              <a:rPr lang="en-US" sz="2200" dirty="0" smtClean="0">
                <a:solidFill>
                  <a:schemeClr val="tx1"/>
                </a:solidFill>
              </a:rPr>
              <a:t/>
            </a:r>
            <a:br>
              <a:rPr lang="en-US" sz="2200" dirty="0" smtClean="0">
                <a:solidFill>
                  <a:schemeClr val="tx1"/>
                </a:solidFill>
              </a:rPr>
            </a:br>
            <a:r>
              <a:rPr lang="en-US" sz="2200" dirty="0" smtClean="0">
                <a:solidFill>
                  <a:schemeClr val="tx1"/>
                </a:solidFill>
              </a:rPr>
              <a:t>(iv)	</a:t>
            </a:r>
            <a:r>
              <a:rPr lang="en-US" sz="2200" b="1" dirty="0" smtClean="0">
                <a:solidFill>
                  <a:schemeClr val="tx1"/>
                </a:solidFill>
              </a:rPr>
              <a:t>Having regular one to one meeting with every staff member attached in the court.</a:t>
            </a:r>
            <a:r>
              <a:rPr lang="en-US" sz="2200" dirty="0" smtClean="0">
                <a:solidFill>
                  <a:schemeClr val="tx1"/>
                </a:solidFill>
              </a:rPr>
              <a:t/>
            </a:r>
            <a:br>
              <a:rPr lang="en-US" sz="2200" dirty="0" smtClean="0">
                <a:solidFill>
                  <a:schemeClr val="tx1"/>
                </a:solidFill>
              </a:rPr>
            </a:br>
            <a:r>
              <a:rPr lang="en-US" sz="2200" dirty="0" smtClean="0">
                <a:solidFill>
                  <a:schemeClr val="tx1"/>
                </a:solidFill>
              </a:rPr>
              <a:t>(v)	</a:t>
            </a:r>
            <a:r>
              <a:rPr lang="en-US" sz="2200" b="1" dirty="0" smtClean="0">
                <a:solidFill>
                  <a:schemeClr val="tx1"/>
                </a:solidFill>
              </a:rPr>
              <a:t>Maintaining such an environment in the court so that your sub-ordinate staff 	members can express their problems faced by them in discharge of their official 	duties.</a:t>
            </a:r>
            <a:r>
              <a:rPr lang="en-US" sz="2200" dirty="0" smtClean="0">
                <a:solidFill>
                  <a:schemeClr val="tx1"/>
                </a:solidFill>
              </a:rPr>
              <a:t/>
            </a:r>
            <a:br>
              <a:rPr lang="en-US" sz="2200" dirty="0" smtClean="0">
                <a:solidFill>
                  <a:schemeClr val="tx1"/>
                </a:solidFill>
              </a:rPr>
            </a:br>
            <a:r>
              <a:rPr lang="en-US" sz="2200" dirty="0" smtClean="0">
                <a:solidFill>
                  <a:schemeClr val="tx1"/>
                </a:solidFill>
              </a:rPr>
              <a:t>(vi)	</a:t>
            </a:r>
            <a:r>
              <a:rPr lang="en-US" sz="2200" b="1" dirty="0" smtClean="0">
                <a:solidFill>
                  <a:schemeClr val="tx1"/>
                </a:solidFill>
              </a:rPr>
              <a:t>As a leader, it is essential for every Judicial Officer to deliver clear instruction to the staff 	members as per their job description. </a:t>
            </a:r>
            <a:r>
              <a:rPr lang="en-US" sz="2200" dirty="0" smtClean="0">
                <a:solidFill>
                  <a:schemeClr val="tx1"/>
                </a:solidFill>
              </a:rPr>
              <a:t/>
            </a:r>
            <a:br>
              <a:rPr lang="en-US" sz="2200" dirty="0" smtClean="0">
                <a:solidFill>
                  <a:schemeClr val="tx1"/>
                </a:solidFill>
              </a:rPr>
            </a:br>
            <a:r>
              <a:rPr lang="en-US" sz="2200" dirty="0" smtClean="0">
                <a:solidFill>
                  <a:schemeClr val="tx1"/>
                </a:solidFill>
              </a:rPr>
              <a:t>(vii)	</a:t>
            </a:r>
            <a:r>
              <a:rPr lang="en-US" sz="2200" b="1" dirty="0" smtClean="0">
                <a:solidFill>
                  <a:schemeClr val="tx1"/>
                </a:solidFill>
              </a:rPr>
              <a:t>Some of the staff members are difficult to deal with and their behavior can affect the 	whole team work. Such a problematic staff member should be dealt with tactics and 	while making effective supervisory policy.</a:t>
            </a:r>
            <a:endParaRPr lang="en-US" sz="2200" dirty="0"/>
          </a:p>
        </p:txBody>
      </p:sp>
    </p:spTree>
    <p:extLst>
      <p:ext uri="{BB962C8B-B14F-4D97-AF65-F5344CB8AC3E}">
        <p14:creationId xmlns:p14="http://schemas.microsoft.com/office/powerpoint/2010/main" val="24113068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72417" y="711198"/>
            <a:ext cx="9627809" cy="5239658"/>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fontScale="90000"/>
          </a:bodyPr>
          <a:lstStyle/>
          <a:p>
            <a:pPr algn="l"/>
            <a:r>
              <a:rPr lang="en-US" sz="2900" dirty="0" smtClean="0"/>
              <a:t/>
            </a:r>
            <a:br>
              <a:rPr lang="en-US" sz="2900" dirty="0" smtClean="0"/>
            </a:br>
            <a:r>
              <a:rPr lang="en-US" sz="2400" dirty="0" smtClean="0"/>
              <a:t/>
            </a:r>
            <a:br>
              <a:rPr lang="en-US" sz="2400" dirty="0" smtClean="0"/>
            </a:br>
            <a:r>
              <a:rPr lang="en-US" sz="3100" b="1" u="sng" dirty="0">
                <a:solidFill>
                  <a:schemeClr val="tx1"/>
                </a:solidFill>
              </a:rPr>
              <a:t>WORKLOAD </a:t>
            </a:r>
            <a:r>
              <a:rPr lang="en-US" sz="3100" b="1" u="sng" dirty="0" smtClean="0">
                <a:solidFill>
                  <a:schemeClr val="tx1"/>
                </a:solidFill>
              </a:rPr>
              <a:t>MANAGEMENT</a:t>
            </a:r>
            <a:r>
              <a:rPr lang="en-US" sz="2400" b="1" u="sng" dirty="0" smtClean="0">
                <a:solidFill>
                  <a:srgbClr val="FF0000"/>
                </a:solidFill>
              </a:rPr>
              <a:t/>
            </a:r>
            <a:br>
              <a:rPr lang="en-US" sz="2400" b="1" u="sng" dirty="0" smtClean="0">
                <a:solidFill>
                  <a:srgbClr val="FF0000"/>
                </a:solidFill>
              </a:rPr>
            </a:br>
            <a:r>
              <a:rPr lang="en-US" sz="2400" dirty="0" smtClean="0"/>
              <a:t/>
            </a:r>
            <a:br>
              <a:rPr lang="en-US" sz="2400" dirty="0" smtClean="0"/>
            </a:br>
            <a:r>
              <a:rPr lang="en-US" sz="2400" b="1" dirty="0" smtClean="0">
                <a:solidFill>
                  <a:schemeClr val="tx1"/>
                </a:solidFill>
              </a:rPr>
              <a:t>Work Load Management is the process of efficiently distributing and managing  work  amongst  the  court  staff  members. </a:t>
            </a:r>
            <a:r>
              <a:rPr lang="en-US" sz="2400" dirty="0" smtClean="0">
                <a:solidFill>
                  <a:schemeClr val="tx1"/>
                </a:solidFill>
              </a:rPr>
              <a:t/>
            </a:r>
            <a:br>
              <a:rPr lang="en-US" sz="2400" dirty="0" smtClean="0">
                <a:solidFill>
                  <a:schemeClr val="tx1"/>
                </a:solidFill>
              </a:rPr>
            </a:br>
            <a:r>
              <a:rPr lang="en-US" sz="2400" b="1" dirty="0" smtClean="0">
                <a:solidFill>
                  <a:schemeClr val="tx1"/>
                </a:solidFill>
              </a:rPr>
              <a:t>The Daily Diary/</a:t>
            </a:r>
            <a:r>
              <a:rPr lang="en-US" sz="2400" b="1" dirty="0" err="1" smtClean="0">
                <a:solidFill>
                  <a:schemeClr val="tx1"/>
                </a:solidFill>
              </a:rPr>
              <a:t>Peshi</a:t>
            </a:r>
            <a:r>
              <a:rPr lang="en-US" sz="2400" b="1" dirty="0" smtClean="0">
                <a:solidFill>
                  <a:schemeClr val="tx1"/>
                </a:solidFill>
              </a:rPr>
              <a:t> Register maintained by reader of the court is the backbone of work load management inside the court. If a huge number of cases fixed for a day without any priorities and without adopting any strategy then the Presiding Officer will not be able to give time to each and every case fixed for that day and the same will be adjourned mechanically and by this way Presiding Officer will also not be able to give time to other court related work. </a:t>
            </a:r>
            <a:r>
              <a:rPr lang="en-US" sz="2400" dirty="0" smtClean="0"/>
              <a:t/>
            </a:r>
            <a:br>
              <a:rPr lang="en-US" sz="2400" dirty="0" smtClean="0"/>
            </a:br>
            <a:r>
              <a:rPr lang="en-US" sz="2200" dirty="0" smtClean="0"/>
              <a:t/>
            </a:r>
            <a:br>
              <a:rPr lang="en-US" sz="2200" dirty="0" smtClean="0"/>
            </a:br>
            <a:endParaRPr lang="en-US" sz="2200" dirty="0"/>
          </a:p>
        </p:txBody>
      </p:sp>
    </p:spTree>
    <p:extLst>
      <p:ext uri="{BB962C8B-B14F-4D97-AF65-F5344CB8AC3E}">
        <p14:creationId xmlns:p14="http://schemas.microsoft.com/office/powerpoint/2010/main" val="24113068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361317" y="845456"/>
            <a:ext cx="9439125" cy="4862287"/>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gn="l">
              <a:lnSpc>
                <a:spcPct val="150000"/>
              </a:lnSpc>
            </a:pPr>
            <a:r>
              <a:rPr lang="en-US" sz="3300" b="1" u="sng" dirty="0" smtClean="0">
                <a:solidFill>
                  <a:schemeClr val="tx1"/>
                </a:solidFill>
              </a:rPr>
              <a:t>CONFLICT MANAGEMENT</a:t>
            </a:r>
            <a:r>
              <a:rPr lang="en-US" sz="3300" b="1" u="sng" dirty="0" smtClean="0">
                <a:solidFill>
                  <a:srgbClr val="FF0000"/>
                </a:solidFill>
              </a:rPr>
              <a:t/>
            </a:r>
            <a:br>
              <a:rPr lang="en-US" sz="3300" b="1" u="sng" dirty="0" smtClean="0">
                <a:solidFill>
                  <a:srgbClr val="FF0000"/>
                </a:solidFill>
              </a:rPr>
            </a:br>
            <a:r>
              <a:rPr lang="en-US" sz="2400" b="1" dirty="0">
                <a:solidFill>
                  <a:schemeClr val="tx1"/>
                </a:solidFill>
              </a:rPr>
              <a:t>When there is conflict amongst the </a:t>
            </a:r>
            <a:r>
              <a:rPr lang="en-US" sz="2400" b="1" dirty="0" smtClean="0">
                <a:solidFill>
                  <a:schemeClr val="tx1"/>
                </a:solidFill>
              </a:rPr>
              <a:t>court </a:t>
            </a:r>
            <a:r>
              <a:rPr lang="en-US" sz="2400" b="1" dirty="0">
                <a:solidFill>
                  <a:schemeClr val="tx1"/>
                </a:solidFill>
              </a:rPr>
              <a:t>staff, it should not be ignored. Turning a blind eye could lead to a negative atmosphere in the court </a:t>
            </a:r>
            <a:r>
              <a:rPr lang="en-US" sz="2400" b="1" dirty="0" smtClean="0">
                <a:solidFill>
                  <a:schemeClr val="tx1"/>
                </a:solidFill>
              </a:rPr>
              <a:t>which   could   have   implications   for   staff   productivity   and </a:t>
            </a:r>
            <a:r>
              <a:rPr lang="en-US" sz="2400" b="1" dirty="0">
                <a:solidFill>
                  <a:schemeClr val="tx1"/>
                </a:solidFill>
              </a:rPr>
              <a:t>communication amongst the team members. When an issue arises amongst the </a:t>
            </a:r>
            <a:r>
              <a:rPr lang="en-US" sz="2400" b="1" dirty="0" smtClean="0">
                <a:solidFill>
                  <a:schemeClr val="tx1"/>
                </a:solidFill>
              </a:rPr>
              <a:t>court </a:t>
            </a:r>
            <a:r>
              <a:rPr lang="en-US" sz="2400" b="1" dirty="0">
                <a:solidFill>
                  <a:schemeClr val="tx1"/>
                </a:solidFill>
              </a:rPr>
              <a:t>staff, it is necessary that the same be addressed straight away before it builds</a:t>
            </a:r>
            <a:r>
              <a:rPr lang="en-US" sz="2400" b="1" dirty="0" smtClean="0">
                <a:solidFill>
                  <a:schemeClr val="tx1"/>
                </a:solidFill>
              </a:rPr>
              <a:t>.</a:t>
            </a:r>
            <a:endParaRPr lang="en-US" sz="2200" dirty="0"/>
          </a:p>
        </p:txBody>
      </p:sp>
    </p:spTree>
    <p:extLst>
      <p:ext uri="{BB962C8B-B14F-4D97-AF65-F5344CB8AC3E}">
        <p14:creationId xmlns:p14="http://schemas.microsoft.com/office/powerpoint/2010/main" val="24113068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98248" y="812799"/>
            <a:ext cx="9831009" cy="5036457"/>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gn="l">
              <a:lnSpc>
                <a:spcPct val="150000"/>
              </a:lnSpc>
            </a:pPr>
            <a:r>
              <a:rPr lang="en-US" sz="2900" b="1" u="sng" dirty="0" smtClean="0">
                <a:solidFill>
                  <a:schemeClr val="tx1"/>
                </a:solidFill>
              </a:rPr>
              <a:t>ACKNOWLEDGEMENT  OF GOOD WORK</a:t>
            </a:r>
            <a:r>
              <a:rPr lang="en-US" sz="2900" b="1" u="sng" dirty="0" smtClean="0">
                <a:solidFill>
                  <a:srgbClr val="FF0000"/>
                </a:solidFill>
              </a:rPr>
              <a:t/>
            </a:r>
            <a:br>
              <a:rPr lang="en-US" sz="2900" b="1" u="sng" dirty="0" smtClean="0">
                <a:solidFill>
                  <a:srgbClr val="FF0000"/>
                </a:solidFill>
              </a:rPr>
            </a:br>
            <a:r>
              <a:rPr lang="en-US" sz="2400" b="1" u="sng" dirty="0" smtClean="0"/>
              <a:t/>
            </a:r>
            <a:br>
              <a:rPr lang="en-US" sz="2400" b="1" u="sng" dirty="0" smtClean="0"/>
            </a:br>
            <a:r>
              <a:rPr lang="en-US" sz="2400" b="1" dirty="0">
                <a:solidFill>
                  <a:schemeClr val="tx1"/>
                </a:solidFill>
              </a:rPr>
              <a:t>The </a:t>
            </a:r>
            <a:r>
              <a:rPr lang="en-US" sz="2400" b="1" dirty="0" smtClean="0">
                <a:solidFill>
                  <a:schemeClr val="tx1"/>
                </a:solidFill>
              </a:rPr>
              <a:t>court </a:t>
            </a:r>
            <a:r>
              <a:rPr lang="en-US" sz="2400" b="1" dirty="0">
                <a:solidFill>
                  <a:schemeClr val="tx1"/>
                </a:solidFill>
              </a:rPr>
              <a:t>staff </a:t>
            </a:r>
            <a:r>
              <a:rPr lang="en-US" sz="2400" b="1" dirty="0" smtClean="0">
                <a:solidFill>
                  <a:schemeClr val="tx1"/>
                </a:solidFill>
              </a:rPr>
              <a:t>members </a:t>
            </a:r>
            <a:r>
              <a:rPr lang="en-US" sz="2400" b="1" dirty="0">
                <a:solidFill>
                  <a:schemeClr val="tx1"/>
                </a:solidFill>
              </a:rPr>
              <a:t>will look to you for guidance and inspiration, so it is essential that you should set a good example to gain their respect. Acknowledgment of good work will help the </a:t>
            </a:r>
            <a:r>
              <a:rPr lang="en-US" sz="2400" b="1" dirty="0" smtClean="0">
                <a:solidFill>
                  <a:schemeClr val="tx1"/>
                </a:solidFill>
              </a:rPr>
              <a:t>court </a:t>
            </a:r>
            <a:r>
              <a:rPr lang="en-US" sz="2400" b="1" dirty="0">
                <a:solidFill>
                  <a:schemeClr val="tx1"/>
                </a:solidFill>
              </a:rPr>
              <a:t>staff members to build confidence and to remain more involved in performing of their official duties. So it is vital that you should acknowledge the good work of a sub-ordinate staff member</a:t>
            </a:r>
            <a:r>
              <a:rPr lang="en-US" sz="2400" b="1" dirty="0" smtClean="0">
                <a:solidFill>
                  <a:schemeClr val="tx1"/>
                </a:solidFill>
              </a:rPr>
              <a:t>.</a:t>
            </a:r>
            <a:endParaRPr lang="en-US" sz="2200" dirty="0"/>
          </a:p>
        </p:txBody>
      </p:sp>
    </p:spTree>
    <p:extLst>
      <p:ext uri="{BB962C8B-B14F-4D97-AF65-F5344CB8AC3E}">
        <p14:creationId xmlns:p14="http://schemas.microsoft.com/office/powerpoint/2010/main" val="24113068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gave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58420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750921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72417" y="820056"/>
            <a:ext cx="9439125" cy="4862287"/>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nSpc>
                <a:spcPct val="150000"/>
              </a:lnSpc>
            </a:pPr>
            <a:r>
              <a:rPr lang="en-US" sz="6000" dirty="0" smtClean="0">
                <a:solidFill>
                  <a:schemeClr val="tx1"/>
                </a:solidFill>
                <a:latin typeface="Algerian" pitchFamily="82" charset="0"/>
              </a:rPr>
              <a:t>Thank you</a:t>
            </a:r>
            <a:endParaRPr lang="en-US" sz="6000" dirty="0">
              <a:solidFill>
                <a:schemeClr val="tx1"/>
              </a:solidFill>
              <a:latin typeface="Algerian" pitchFamily="82" charset="0"/>
            </a:endParaRPr>
          </a:p>
        </p:txBody>
      </p:sp>
    </p:spTree>
    <p:extLst>
      <p:ext uri="{BB962C8B-B14F-4D97-AF65-F5344CB8AC3E}">
        <p14:creationId xmlns:p14="http://schemas.microsoft.com/office/powerpoint/2010/main" val="241130687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728</TotalTime>
  <Words>52</Words>
  <Application>Microsoft Office PowerPoint</Application>
  <PresentationFormat>Widescreen</PresentationFormat>
  <Paragraphs>17</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Algerian</vt:lpstr>
      <vt:lpstr>Arial</vt:lpstr>
      <vt:lpstr>Garamond</vt:lpstr>
      <vt:lpstr>Times New Roman</vt:lpstr>
      <vt:lpstr>Organic</vt:lpstr>
      <vt:lpstr>PowerPoint Presentation</vt:lpstr>
      <vt:lpstr>EFFECTIVE SUPERVISION OF COURT STAFF</vt:lpstr>
      <vt:lpstr>       INTRODUCTION Supervision   is  a   process  by  which  court officials/ officers are helped to learn according to the needs and requirements  of  their  job/duty  and to make the best use  of  their knowledge  and  skills which is helpful in dispensation of justice to the litigants.  </vt:lpstr>
      <vt:lpstr>DETAIL OF COURT STAFF  1. Assistant/Senior Clerk/Reader (BPS 16/14) 2. Computer Operator (BPS-16) 3. Senior and Junior Scale Stenographer (BPS- 16/14) 4. Junior Clerk/Muharrir (BPS- 11) 5. Naib Qasid (BPS-5)</vt:lpstr>
      <vt:lpstr>DUTIES OF STAFF ATTACHED   READER  (i) The reader performs the following duties: (ii) Preparation of daily cause list and affixing the same on notice board. (Since,  CFMS is being operative in District Mansehra, so the reader is responsible for  maintaining CFMS generated cause list).   (iii) The reader is also responsible for giving “Parcha Yadasht” and to give  information to the parties and witnesses regarding the next date of hearing. (iv) Maintenance of Peshi Register, appointment of local commission register,  return of plaint register, fine register, judicial fine register, stock register etc   Entering the cases in CFMS and scanning the running files of attendance and  arguments.     </vt:lpstr>
      <vt:lpstr>SENIOR AND JUNIOR SCALE STENOGRAPHER  Typing of judgments &amp; orders, recording of evidence, any other assignment given by the Presiding Officer and scanning and uploading the files fixed for evidence alongwith statements of the witnesses and documents exhibited during evidence. </vt:lpstr>
      <vt:lpstr> COMPUTER OPERATORS   Typing of judgments and orders, recording of evidence,  preparation of chronological list, disposal proforma and  scanning/uploading the files in CFMS. He is also overall incharge  of CFMS/scanning related work of the court.      </vt:lpstr>
      <vt:lpstr> MUHARRIR    (i) He is responsible for issuance of process as per direction  of the  court    Maintenance of all Civil, Criminal &amp; Miscellaneous  registers for  entering   the cases.  (ii) Transmission of record to High Court and checking of  record  received    from the High Court.  (iii) Sending the file transferred out and receiving the files transferred  in.   (iv) Preparation of decree sheet etc and consigning of files to Record Room.  (v) Preparation of weekly, fortnightly, monthly and quarterly reports as well  as    providing data to the High Courts.   (vi) He is also responsible for scanning all the pending file, entering the newly    instituted files in CFMS and also to scan the decided files.    </vt:lpstr>
      <vt:lpstr>NAIB QASID   1.   Cleanliness of the courtroom. 2. Cleanliness of the premises of the courtroom. 3. Calling of cases. 4. Transmission of files, letters, release warrants etc to  the concerned places/courts.</vt:lpstr>
      <vt:lpstr>WAYS TO MONITOR PROGRESS   (i) Getting feedback from all the court staff members. (ii) Giving tasks to court staff members and evaluating the quality of work. (iii) Keeping close eye on each of the staff member attached in the court and his  behavior towards the litigants. (iv) Having regular one to one meeting with every staff member attached in the court. (v) Maintaining such an environment in the court so that your sub-ordinate staff  members can express their problems faced by them in discharge of their official  duties. (vi) As a leader, it is essential for every Judicial Officer to deliver clear instruction to the staff  members as per their job description.  (vii) Some of the staff members are difficult to deal with and their behavior can affect the  whole team work. Such a problematic staff member should be dealt with tactics and  while making effective supervisory policy.</vt:lpstr>
      <vt:lpstr>  WORKLOAD MANAGEMENT  Work Load Management is the process of efficiently distributing and managing  work  amongst  the  court  staff  members.  The Daily Diary/Peshi Register maintained by reader of the court is the backbone of work load management inside the court. If a huge number of cases fixed for a day without any priorities and without adopting any strategy then the Presiding Officer will not be able to give time to each and every case fixed for that day and the same will be adjourned mechanically and by this way Presiding Officer will also not be able to give time to other court related work.   </vt:lpstr>
      <vt:lpstr>CONFLICT MANAGEMENT When there is conflict amongst the court staff, it should not be ignored. Turning a blind eye could lead to a negative atmosphere in the court which   could   have   implications   for   staff   productivity   and communication amongst the team members. When an issue arises amongst the court staff, it is necessary that the same be addressed straight away before it builds.</vt:lpstr>
      <vt:lpstr>ACKNOWLEDGEMENT  OF GOOD WORK  The court staff members will look to you for guidance and inspiration, so it is essential that you should set a good example to gain their respect. Acknowledgment of good work will help the court staff members to build confidence and to remain more involved in performing of their official duties. So it is vital that you should acknowledge the good work of a sub-ordinate staff member.</vt:lpstr>
      <vt:lpstr>PowerPoint Presentation</vt:lpstr>
      <vt:lpstr>Thank you</vt:lpstr>
    </vt:vector>
  </TitlesOfParts>
  <Company>diakov.net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RePack by Diakov</dc:creator>
  <cp:lastModifiedBy>Administrator</cp:lastModifiedBy>
  <cp:revision>294</cp:revision>
  <cp:lastPrinted>2022-03-08T11:00:52Z</cp:lastPrinted>
  <dcterms:created xsi:type="dcterms:W3CDTF">2022-03-07T09:19:34Z</dcterms:created>
  <dcterms:modified xsi:type="dcterms:W3CDTF">2022-03-19T03:42:36Z</dcterms:modified>
</cp:coreProperties>
</file>